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21.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70" r:id="rId5"/>
    <p:sldMasterId id="2147483671" r:id="rId6"/>
  </p:sldMasterIdLst>
  <p:notesMasterIdLst>
    <p:notesMasterId r:id="rId7"/>
  </p:notesMasterIdLst>
  <p:sldIdLst>
    <p:sldId id="256" r:id="rId8"/>
    <p:sldId id="257" r:id="rId9"/>
    <p:sldId id="258" r:id="rId10"/>
  </p:sldIdLst>
  <p:sldSz cy="10058400" cx="7772400"/>
  <p:notesSz cx="6858000" cy="9144000"/>
  <p:embeddedFontLst>
    <p:embeddedFont>
      <p:font typeface="Halant"/>
      <p:regular r:id="rId11"/>
      <p:bold r:id="rId12"/>
    </p:embeddedFont>
    <p:embeddedFont>
      <p:font typeface="Plus Jakarta Sans"/>
      <p:regular r:id="rId13"/>
      <p:bold r:id="rId14"/>
      <p:italic r:id="rId15"/>
      <p:boldItalic r:id="rId16"/>
    </p:embeddedFont>
    <p:embeddedFont>
      <p:font typeface="Inter"/>
      <p:regular r:id="rId17"/>
      <p:bold r:id="rId18"/>
      <p:italic r:id="rId19"/>
      <p:boldItalic r:id="rId20"/>
    </p:embeddedFont>
    <p:embeddedFont>
      <p:font typeface="Plus Jakarta Sans Medium"/>
      <p:regular r:id="rId21"/>
      <p:bold r:id="rId22"/>
      <p:italic r:id="rId23"/>
      <p:boldItalic r:id="rId24"/>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A4A3A4"/>
          </p15:clr>
        </p15:guide>
        <p15:guide id="2" pos="2448">
          <p15:clr>
            <a:srgbClr val="A4A3A4"/>
          </p15:clr>
        </p15:guide>
        <p15:guide id="3" pos="295">
          <p15:clr>
            <a:srgbClr val="747775"/>
          </p15:clr>
        </p15:guide>
        <p15:guide id="4" pos="4601">
          <p15:clr>
            <a:srgbClr val="747775"/>
          </p15:clr>
        </p15:guide>
        <p15:guide id="5" orient="horz" pos="616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0E86E18A-87D5-4D7D-8DE0-28CB33DD4510}">
  <a:tblStyle styleId="{0E86E18A-87D5-4D7D-8DE0-28CB33DD4510}"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 pos="295"/>
        <p:guide pos="4601"/>
        <p:guide pos="6160" orient="horz"/>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Inter-boldItalic.fntdata"/><Relationship Id="rId11" Type="http://schemas.openxmlformats.org/officeDocument/2006/relationships/font" Target="fonts/Halant-regular.fntdata"/><Relationship Id="rId22" Type="http://schemas.openxmlformats.org/officeDocument/2006/relationships/font" Target="fonts/PlusJakartaSansMedium-bold.fntdata"/><Relationship Id="rId10" Type="http://schemas.openxmlformats.org/officeDocument/2006/relationships/slide" Target="slides/slide3.xml"/><Relationship Id="rId21" Type="http://schemas.openxmlformats.org/officeDocument/2006/relationships/font" Target="fonts/PlusJakartaSansMedium-regular.fntdata"/><Relationship Id="rId13" Type="http://schemas.openxmlformats.org/officeDocument/2006/relationships/font" Target="fonts/PlusJakartaSans-regular.fntdata"/><Relationship Id="rId24" Type="http://schemas.openxmlformats.org/officeDocument/2006/relationships/font" Target="fonts/PlusJakartaSansMedium-boldItalic.fntdata"/><Relationship Id="rId12" Type="http://schemas.openxmlformats.org/officeDocument/2006/relationships/font" Target="fonts/Halant-bold.fntdata"/><Relationship Id="rId23" Type="http://schemas.openxmlformats.org/officeDocument/2006/relationships/font" Target="fonts/PlusJakartaSansMedium-italic.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2.xml"/><Relationship Id="rId15" Type="http://schemas.openxmlformats.org/officeDocument/2006/relationships/font" Target="fonts/PlusJakartaSans-italic.fntdata"/><Relationship Id="rId14" Type="http://schemas.openxmlformats.org/officeDocument/2006/relationships/font" Target="fonts/PlusJakartaSans-bold.fntdata"/><Relationship Id="rId17" Type="http://schemas.openxmlformats.org/officeDocument/2006/relationships/font" Target="fonts/Inter-regular.fntdata"/><Relationship Id="rId16" Type="http://schemas.openxmlformats.org/officeDocument/2006/relationships/font" Target="fonts/PlusJakartaSans-boldItalic.fntdata"/><Relationship Id="rId5" Type="http://schemas.openxmlformats.org/officeDocument/2006/relationships/slideMaster" Target="slideMasters/slideMaster1.xml"/><Relationship Id="rId19" Type="http://schemas.openxmlformats.org/officeDocument/2006/relationships/font" Target="fonts/Inter-italic.fntdata"/><Relationship Id="rId6" Type="http://schemas.openxmlformats.org/officeDocument/2006/relationships/slideMaster" Target="slideMasters/slideMaster2.xml"/><Relationship Id="rId18" Type="http://schemas.openxmlformats.org/officeDocument/2006/relationships/font" Target="fonts/Inter-bold.fntdata"/><Relationship Id="rId7" Type="http://schemas.openxmlformats.org/officeDocument/2006/relationships/notesMaster" Target="notesMasters/notesMaster1.xml"/><Relationship Id="rId8" Type="http://schemas.openxmlformats.org/officeDocument/2006/relationships/slide" Target="slides/slid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5" name="Shape 95"/>
        <p:cNvGrpSpPr/>
        <p:nvPr/>
      </p:nvGrpSpPr>
      <p:grpSpPr>
        <a:xfrm>
          <a:off x="0" y="0"/>
          <a:ext cx="0" cy="0"/>
          <a:chOff x="0" y="0"/>
          <a:chExt cx="0" cy="0"/>
        </a:xfrm>
      </p:grpSpPr>
      <p:sp>
        <p:nvSpPr>
          <p:cNvPr id="96" name="Google Shape;96;g3550936c9cc_0_201: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97" name="Google Shape;97;g3550936c9cc_0_20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7" name="Shape 107"/>
        <p:cNvGrpSpPr/>
        <p:nvPr/>
      </p:nvGrpSpPr>
      <p:grpSpPr>
        <a:xfrm>
          <a:off x="0" y="0"/>
          <a:ext cx="0" cy="0"/>
          <a:chOff x="0" y="0"/>
          <a:chExt cx="0" cy="0"/>
        </a:xfrm>
      </p:grpSpPr>
      <p:sp>
        <p:nvSpPr>
          <p:cNvPr id="108" name="Google Shape;108;g35575c49fbf_0_1: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09" name="Google Shape;109;g35575c49fbf_0_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8" name="Shape 118"/>
        <p:cNvGrpSpPr/>
        <p:nvPr/>
      </p:nvGrpSpPr>
      <p:grpSpPr>
        <a:xfrm>
          <a:off x="0" y="0"/>
          <a:ext cx="0" cy="0"/>
          <a:chOff x="0" y="0"/>
          <a:chExt cx="0" cy="0"/>
        </a:xfrm>
      </p:grpSpPr>
      <p:sp>
        <p:nvSpPr>
          <p:cNvPr id="119" name="Google Shape;119;g35579e1a305_0_6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20" name="Google Shape;120;g35579e1a305_0_6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2" name="Google Shape;12;p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47" name="Google Shape;47;p1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54" name="Shape 54"/>
        <p:cNvGrpSpPr/>
        <p:nvPr/>
      </p:nvGrpSpPr>
      <p:grpSpPr>
        <a:xfrm>
          <a:off x="0" y="0"/>
          <a:ext cx="0" cy="0"/>
          <a:chOff x="0" y="0"/>
          <a:chExt cx="0" cy="0"/>
        </a:xfrm>
      </p:grpSpPr>
      <p:sp>
        <p:nvSpPr>
          <p:cNvPr id="55" name="Google Shape;55;p14"/>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56" name="Google Shape;56;p14"/>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57" name="Google Shape;57;p1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58" name="Shape 58"/>
        <p:cNvGrpSpPr/>
        <p:nvPr/>
      </p:nvGrpSpPr>
      <p:grpSpPr>
        <a:xfrm>
          <a:off x="0" y="0"/>
          <a:ext cx="0" cy="0"/>
          <a:chOff x="0" y="0"/>
          <a:chExt cx="0" cy="0"/>
        </a:xfrm>
      </p:grpSpPr>
      <p:sp>
        <p:nvSpPr>
          <p:cNvPr id="59" name="Google Shape;59;p15"/>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60" name="Google Shape;60;p1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61" name="Shape 61"/>
        <p:cNvGrpSpPr/>
        <p:nvPr/>
      </p:nvGrpSpPr>
      <p:grpSpPr>
        <a:xfrm>
          <a:off x="0" y="0"/>
          <a:ext cx="0" cy="0"/>
          <a:chOff x="0" y="0"/>
          <a:chExt cx="0" cy="0"/>
        </a:xfrm>
      </p:grpSpPr>
      <p:sp>
        <p:nvSpPr>
          <p:cNvPr id="62" name="Google Shape;62;p16"/>
          <p:cNvSpPr txBox="1"/>
          <p:nvPr>
            <p:ph type="title"/>
          </p:nvPr>
        </p:nvSpPr>
        <p:spPr>
          <a:xfrm>
            <a:off x="264945" y="870271"/>
            <a:ext cx="7242600" cy="11202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3" name="Google Shape;63;p16"/>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64" name="Google Shape;64;p1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65" name="Shape 65"/>
        <p:cNvGrpSpPr/>
        <p:nvPr/>
      </p:nvGrpSpPr>
      <p:grpSpPr>
        <a:xfrm>
          <a:off x="0" y="0"/>
          <a:ext cx="0" cy="0"/>
          <a:chOff x="0" y="0"/>
          <a:chExt cx="0" cy="0"/>
        </a:xfrm>
      </p:grpSpPr>
      <p:sp>
        <p:nvSpPr>
          <p:cNvPr id="66" name="Google Shape;66;p17"/>
          <p:cNvSpPr txBox="1"/>
          <p:nvPr>
            <p:ph type="title"/>
          </p:nvPr>
        </p:nvSpPr>
        <p:spPr>
          <a:xfrm>
            <a:off x="264945" y="870271"/>
            <a:ext cx="7242600" cy="11202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7" name="Google Shape;67;p17"/>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8" name="Google Shape;68;p17"/>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9" name="Google Shape;69;p1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70" name="Shape 70"/>
        <p:cNvGrpSpPr/>
        <p:nvPr/>
      </p:nvGrpSpPr>
      <p:grpSpPr>
        <a:xfrm>
          <a:off x="0" y="0"/>
          <a:ext cx="0" cy="0"/>
          <a:chOff x="0" y="0"/>
          <a:chExt cx="0" cy="0"/>
        </a:xfrm>
      </p:grpSpPr>
      <p:sp>
        <p:nvSpPr>
          <p:cNvPr id="71" name="Google Shape;71;p18"/>
          <p:cNvSpPr txBox="1"/>
          <p:nvPr>
            <p:ph type="title"/>
          </p:nvPr>
        </p:nvSpPr>
        <p:spPr>
          <a:xfrm>
            <a:off x="264945" y="870271"/>
            <a:ext cx="7242600" cy="11202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72" name="Google Shape;72;p1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73" name="Shape 73"/>
        <p:cNvGrpSpPr/>
        <p:nvPr/>
      </p:nvGrpSpPr>
      <p:grpSpPr>
        <a:xfrm>
          <a:off x="0" y="0"/>
          <a:ext cx="0" cy="0"/>
          <a:chOff x="0" y="0"/>
          <a:chExt cx="0" cy="0"/>
        </a:xfrm>
      </p:grpSpPr>
      <p:sp>
        <p:nvSpPr>
          <p:cNvPr id="74" name="Google Shape;74;p19"/>
          <p:cNvSpPr txBox="1"/>
          <p:nvPr>
            <p:ph type="title"/>
          </p:nvPr>
        </p:nvSpPr>
        <p:spPr>
          <a:xfrm>
            <a:off x="264945" y="1086507"/>
            <a:ext cx="2386800" cy="14775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75" name="Google Shape;75;p19"/>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76" name="Google Shape;76;p1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77" name="Shape 77"/>
        <p:cNvGrpSpPr/>
        <p:nvPr/>
      </p:nvGrpSpPr>
      <p:grpSpPr>
        <a:xfrm>
          <a:off x="0" y="0"/>
          <a:ext cx="0" cy="0"/>
          <a:chOff x="0" y="0"/>
          <a:chExt cx="0" cy="0"/>
        </a:xfrm>
      </p:grpSpPr>
      <p:sp>
        <p:nvSpPr>
          <p:cNvPr id="78" name="Google Shape;78;p20"/>
          <p:cNvSpPr txBox="1"/>
          <p:nvPr>
            <p:ph type="title"/>
          </p:nvPr>
        </p:nvSpPr>
        <p:spPr>
          <a:xfrm>
            <a:off x="416713" y="880293"/>
            <a:ext cx="5412600" cy="80001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79" name="Google Shape;79;p2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80" name="Shape 80"/>
        <p:cNvGrpSpPr/>
        <p:nvPr/>
      </p:nvGrpSpPr>
      <p:grpSpPr>
        <a:xfrm>
          <a:off x="0" y="0"/>
          <a:ext cx="0" cy="0"/>
          <a:chOff x="0" y="0"/>
          <a:chExt cx="0" cy="0"/>
        </a:xfrm>
      </p:grpSpPr>
      <p:sp>
        <p:nvSpPr>
          <p:cNvPr id="81" name="Google Shape;81;p21"/>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82" name="Google Shape;82;p21"/>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83" name="Google Shape;83;p21"/>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84" name="Google Shape;84;p21"/>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85" name="Google Shape;85;p2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5" name="Google Shape;15;p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86" name="Shape 86"/>
        <p:cNvGrpSpPr/>
        <p:nvPr/>
      </p:nvGrpSpPr>
      <p:grpSpPr>
        <a:xfrm>
          <a:off x="0" y="0"/>
          <a:ext cx="0" cy="0"/>
          <a:chOff x="0" y="0"/>
          <a:chExt cx="0" cy="0"/>
        </a:xfrm>
      </p:grpSpPr>
      <p:sp>
        <p:nvSpPr>
          <p:cNvPr id="87" name="Google Shape;87;p22"/>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88" name="Google Shape;88;p2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89" name="Shape 89"/>
        <p:cNvGrpSpPr/>
        <p:nvPr/>
      </p:nvGrpSpPr>
      <p:grpSpPr>
        <a:xfrm>
          <a:off x="0" y="0"/>
          <a:ext cx="0" cy="0"/>
          <a:chOff x="0" y="0"/>
          <a:chExt cx="0" cy="0"/>
        </a:xfrm>
      </p:grpSpPr>
      <p:sp>
        <p:nvSpPr>
          <p:cNvPr id="90" name="Google Shape;90;p23"/>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91" name="Google Shape;91;p23"/>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92" name="Google Shape;92;p2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93" name="Shape 93"/>
        <p:cNvGrpSpPr/>
        <p:nvPr/>
      </p:nvGrpSpPr>
      <p:grpSpPr>
        <a:xfrm>
          <a:off x="0" y="0"/>
          <a:ext cx="0" cy="0"/>
          <a:chOff x="0" y="0"/>
          <a:chExt cx="0" cy="0"/>
        </a:xfrm>
      </p:grpSpPr>
      <p:sp>
        <p:nvSpPr>
          <p:cNvPr id="94" name="Google Shape;94;p2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9" name="Google Shape;19;p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4" name="Google Shape;24;p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7" name="Google Shape;27;p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31" name="Google Shape;31;p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34" name="Google Shape;34;p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40" name="Google Shape;40;p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43" name="Google Shape;43;p1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2" Type="http://schemas.openxmlformats.org/officeDocument/2006/relationships/theme" Target="../theme/theme3.xml"/><Relationship Id="rId9" Type="http://schemas.openxmlformats.org/officeDocument/2006/relationships/slideLayout" Target="../slideLayouts/slideLayout20.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8" name="Google Shape;8;p1"/>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0" name="Shape 50"/>
        <p:cNvGrpSpPr/>
        <p:nvPr/>
      </p:nvGrpSpPr>
      <p:grpSpPr>
        <a:xfrm>
          <a:off x="0" y="0"/>
          <a:ext cx="0" cy="0"/>
          <a:chOff x="0" y="0"/>
          <a:chExt cx="0" cy="0"/>
        </a:xfrm>
      </p:grpSpPr>
      <p:sp>
        <p:nvSpPr>
          <p:cNvPr id="51" name="Google Shape;51;p13"/>
          <p:cNvSpPr txBox="1"/>
          <p:nvPr>
            <p:ph type="title"/>
          </p:nvPr>
        </p:nvSpPr>
        <p:spPr>
          <a:xfrm>
            <a:off x="264945" y="870271"/>
            <a:ext cx="7242600" cy="11202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52" name="Google Shape;52;p13"/>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53" name="Google Shape;53;p13"/>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4.png"/><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4.png"/><Relationship Id="rId4" Type="http://schemas.openxmlformats.org/officeDocument/2006/relationships/image" Target="../media/image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xml"/><Relationship Id="rId3" Type="http://schemas.openxmlformats.org/officeDocument/2006/relationships/image" Target="../media/image4.png"/><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98" name="Shape 98"/>
        <p:cNvGrpSpPr/>
        <p:nvPr/>
      </p:nvGrpSpPr>
      <p:grpSpPr>
        <a:xfrm>
          <a:off x="0" y="0"/>
          <a:ext cx="0" cy="0"/>
          <a:chOff x="0" y="0"/>
          <a:chExt cx="0" cy="0"/>
        </a:xfrm>
      </p:grpSpPr>
      <p:sp>
        <p:nvSpPr>
          <p:cNvPr id="99" name="Google Shape;99;p25"/>
          <p:cNvSpPr txBox="1"/>
          <p:nvPr/>
        </p:nvSpPr>
        <p:spPr>
          <a:xfrm>
            <a:off x="0" y="0"/>
            <a:ext cx="7772400" cy="919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700">
                <a:solidFill>
                  <a:schemeClr val="dk1"/>
                </a:solidFill>
                <a:latin typeface="Halant"/>
                <a:ea typeface="Halant"/>
                <a:cs typeface="Halant"/>
                <a:sym typeface="Halant"/>
              </a:rPr>
              <a:t>Semester 1 Assessment</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a:ea typeface="Plus Jakarta Sans"/>
                <a:cs typeface="Plus Jakarta Sans"/>
                <a:sym typeface="Plus Jakarta Sans"/>
              </a:rPr>
              <a:t>A Poetic </a:t>
            </a:r>
            <a:r>
              <a:rPr lang="en" sz="2500">
                <a:solidFill>
                  <a:schemeClr val="dk1"/>
                </a:solidFill>
                <a:latin typeface="Plus Jakarta Sans"/>
                <a:ea typeface="Plus Jakarta Sans"/>
                <a:cs typeface="Plus Jakarta Sans"/>
                <a:sym typeface="Plus Jakarta Sans"/>
              </a:rPr>
              <a:t>Synthesis</a:t>
            </a:r>
            <a:endParaRPr sz="2500">
              <a:solidFill>
                <a:schemeClr val="dk1"/>
              </a:solidFill>
              <a:latin typeface="Plus Jakarta Sans"/>
              <a:ea typeface="Plus Jakarta Sans"/>
              <a:cs typeface="Plus Jakarta Sans"/>
              <a:sym typeface="Plus Jakarta Sans"/>
            </a:endParaRPr>
          </a:p>
        </p:txBody>
      </p:sp>
      <p:sp>
        <p:nvSpPr>
          <p:cNvPr id="100" name="Google Shape;100;p25"/>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01" name="Google Shape;101;p25"/>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02" name="Google Shape;102;p25"/>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03" name="Google Shape;103;p25"/>
          <p:cNvPicPr preferRelativeResize="0"/>
          <p:nvPr/>
        </p:nvPicPr>
        <p:blipFill>
          <a:blip r:embed="rId4">
            <a:alphaModFix/>
          </a:blip>
          <a:stretch>
            <a:fillRect/>
          </a:stretch>
        </p:blipFill>
        <p:spPr>
          <a:xfrm>
            <a:off x="216272" y="230997"/>
            <a:ext cx="1056536" cy="438114"/>
          </a:xfrm>
          <a:prstGeom prst="rect">
            <a:avLst/>
          </a:prstGeom>
          <a:noFill/>
          <a:ln>
            <a:noFill/>
          </a:ln>
        </p:spPr>
      </p:pic>
      <p:sp>
        <p:nvSpPr>
          <p:cNvPr id="104" name="Google Shape;104;p25"/>
          <p:cNvSpPr txBox="1"/>
          <p:nvPr/>
        </p:nvSpPr>
        <p:spPr>
          <a:xfrm>
            <a:off x="477200" y="1292050"/>
            <a:ext cx="6825900" cy="1243500"/>
          </a:xfrm>
          <a:prstGeom prst="rect">
            <a:avLst/>
          </a:prstGeom>
          <a:noFill/>
          <a:ln>
            <a:noFill/>
          </a:ln>
        </p:spPr>
        <p:txBody>
          <a:bodyPr anchorCtr="0" anchor="t" bIns="119600" lIns="119600" spcFirstLastPara="1" rIns="119600" wrap="square" tIns="119600">
            <a:noAutofit/>
          </a:bodyPr>
          <a:lstStyle/>
          <a:p>
            <a:pPr indent="0" lvl="0" marL="0" rtl="0" algn="l">
              <a:spcBef>
                <a:spcPts val="0"/>
              </a:spcBef>
              <a:spcAft>
                <a:spcPts val="0"/>
              </a:spcAft>
              <a:buNone/>
            </a:pPr>
            <a:r>
              <a:rPr b="1" lang="en" sz="1200">
                <a:latin typeface="Inter"/>
                <a:ea typeface="Inter"/>
                <a:cs typeface="Inter"/>
                <a:sym typeface="Inter"/>
              </a:rPr>
              <a:t>Directions: </a:t>
            </a:r>
            <a:r>
              <a:rPr lang="en" sz="1200">
                <a:latin typeface="Inter"/>
                <a:ea typeface="Inter"/>
                <a:cs typeface="Inter"/>
                <a:sym typeface="Inter"/>
              </a:rPr>
              <a:t> In order to prepare for next semester’s study of U.S. History, this assignment will provide an opportunity to reflect on all that was analyzed during the first semester. You are to create a poem containing different subjects, </a:t>
            </a:r>
            <a:r>
              <a:rPr lang="en" sz="1200">
                <a:latin typeface="Inter"/>
                <a:ea typeface="Inter"/>
                <a:cs typeface="Inter"/>
                <a:sym typeface="Inter"/>
              </a:rPr>
              <a:t>themes</a:t>
            </a:r>
            <a:r>
              <a:rPr lang="en" sz="1200">
                <a:latin typeface="Inter"/>
                <a:ea typeface="Inter"/>
                <a:cs typeface="Inter"/>
                <a:sym typeface="Inter"/>
              </a:rPr>
              <a:t>, people, and events that you analyzed in the first five units of study. Your poem will have </a:t>
            </a:r>
            <a:r>
              <a:rPr b="1" lang="en" sz="1200">
                <a:latin typeface="Inter"/>
                <a:ea typeface="Inter"/>
                <a:cs typeface="Inter"/>
                <a:sym typeface="Inter"/>
              </a:rPr>
              <a:t>7</a:t>
            </a:r>
            <a:r>
              <a:rPr lang="en" sz="1200">
                <a:latin typeface="Inter"/>
                <a:ea typeface="Inter"/>
                <a:cs typeface="Inter"/>
                <a:sym typeface="Inter"/>
              </a:rPr>
              <a:t> sections: An Introduction, 5 verses, and a conclusion. Use this template to sketch out your poem. Then, create a final product on a blank paper with color and decoration.</a:t>
            </a:r>
            <a:endParaRPr sz="1200">
              <a:latin typeface="Inter"/>
              <a:ea typeface="Inter"/>
              <a:cs typeface="Inter"/>
              <a:sym typeface="Inter"/>
            </a:endParaRPr>
          </a:p>
        </p:txBody>
      </p:sp>
      <p:graphicFrame>
        <p:nvGraphicFramePr>
          <p:cNvPr id="105" name="Google Shape;105;p25"/>
          <p:cNvGraphicFramePr/>
          <p:nvPr/>
        </p:nvGraphicFramePr>
        <p:xfrm>
          <a:off x="477200" y="2755425"/>
          <a:ext cx="3000000" cy="3000000"/>
        </p:xfrm>
        <a:graphic>
          <a:graphicData uri="http://schemas.openxmlformats.org/drawingml/2006/table">
            <a:tbl>
              <a:tblPr>
                <a:noFill/>
                <a:tableStyleId>{0E86E18A-87D5-4D7D-8DE0-28CB33DD4510}</a:tableStyleId>
              </a:tblPr>
              <a:tblGrid>
                <a:gridCol w="1301175"/>
                <a:gridCol w="5412175"/>
              </a:tblGrid>
              <a:tr h="924475">
                <a:tc>
                  <a:txBody>
                    <a:bodyPr/>
                    <a:lstStyle/>
                    <a:p>
                      <a:pPr indent="0" lvl="0" marL="0" rtl="0" algn="l">
                        <a:spcBef>
                          <a:spcPts val="0"/>
                        </a:spcBef>
                        <a:spcAft>
                          <a:spcPts val="0"/>
                        </a:spcAft>
                        <a:buNone/>
                      </a:pPr>
                      <a:r>
                        <a:rPr lang="en" sz="1200">
                          <a:solidFill>
                            <a:schemeClr val="dk1"/>
                          </a:solidFill>
                          <a:latin typeface="Inter"/>
                          <a:ea typeface="Inter"/>
                          <a:cs typeface="Inter"/>
                          <a:sym typeface="Inter"/>
                        </a:rPr>
                        <a:t>Introduction (2-4 lines)</a:t>
                      </a:r>
                      <a:endParaRPr sz="1200">
                        <a:solidFill>
                          <a:schemeClr val="dk1"/>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lang="en" sz="1200">
                          <a:solidFill>
                            <a:schemeClr val="dk1"/>
                          </a:solidFill>
                          <a:latin typeface="Inter"/>
                          <a:ea typeface="Inter"/>
                          <a:cs typeface="Inter"/>
                          <a:sym typeface="Inter"/>
                        </a:rPr>
                        <a:t>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a:t>
                      </a:r>
                      <a:endParaRPr sz="1200">
                        <a:solidFill>
                          <a:schemeClr val="dk1"/>
                        </a:solidFill>
                        <a:latin typeface="Inter"/>
                        <a:ea typeface="Inter"/>
                        <a:cs typeface="Inter"/>
                        <a:sym typeface="Inter"/>
                      </a:endParaRPr>
                    </a:p>
                  </a:txBody>
                  <a:tcPr marT="91425" marB="91425" marR="91425" marL="91425"/>
                </a:tc>
              </a:tr>
              <a:tr h="924475">
                <a:tc>
                  <a:txBody>
                    <a:bodyPr/>
                    <a:lstStyle/>
                    <a:p>
                      <a:pPr indent="0" lvl="0" marL="0" rtl="0" algn="l">
                        <a:spcBef>
                          <a:spcPts val="0"/>
                        </a:spcBef>
                        <a:spcAft>
                          <a:spcPts val="0"/>
                        </a:spcAft>
                        <a:buNone/>
                      </a:pPr>
                      <a:r>
                        <a:rPr lang="en" sz="1200">
                          <a:solidFill>
                            <a:schemeClr val="dk1"/>
                          </a:solidFill>
                          <a:latin typeface="Inter"/>
                          <a:ea typeface="Inter"/>
                          <a:cs typeface="Inter"/>
                          <a:sym typeface="Inter"/>
                        </a:rPr>
                        <a:t>Unit 1: The First Americans</a:t>
                      </a:r>
                      <a:endParaRPr sz="1200">
                        <a:solidFill>
                          <a:schemeClr val="dk1"/>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lang="en" sz="1200">
                          <a:solidFill>
                            <a:schemeClr val="dk1"/>
                          </a:solidFill>
                          <a:latin typeface="Inter"/>
                          <a:ea typeface="Inter"/>
                          <a:cs typeface="Inter"/>
                          <a:sym typeface="Inter"/>
                        </a:rPr>
                        <a:t>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a:t>
                      </a:r>
                      <a:endParaRPr sz="1200">
                        <a:solidFill>
                          <a:schemeClr val="dk1"/>
                        </a:solidFill>
                        <a:latin typeface="Inter"/>
                        <a:ea typeface="Inter"/>
                        <a:cs typeface="Inter"/>
                        <a:sym typeface="Inter"/>
                      </a:endParaRPr>
                    </a:p>
                  </a:txBody>
                  <a:tcPr marT="91425" marB="91425" marR="91425" marL="91425"/>
                </a:tc>
              </a:tr>
              <a:tr h="924475">
                <a:tc>
                  <a:txBody>
                    <a:bodyPr/>
                    <a:lstStyle/>
                    <a:p>
                      <a:pPr indent="0" lvl="0" marL="0" rtl="0" algn="l">
                        <a:spcBef>
                          <a:spcPts val="0"/>
                        </a:spcBef>
                        <a:spcAft>
                          <a:spcPts val="0"/>
                        </a:spcAft>
                        <a:buNone/>
                      </a:pPr>
                      <a:r>
                        <a:rPr lang="en" sz="1200">
                          <a:solidFill>
                            <a:schemeClr val="dk1"/>
                          </a:solidFill>
                          <a:latin typeface="Inter"/>
                          <a:ea typeface="Inter"/>
                          <a:cs typeface="Inter"/>
                          <a:sym typeface="Inter"/>
                        </a:rPr>
                        <a:t>Unit 2: Exploration and Colonization</a:t>
                      </a:r>
                      <a:endParaRPr sz="1200">
                        <a:solidFill>
                          <a:schemeClr val="dk1"/>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lang="en" sz="1200">
                          <a:solidFill>
                            <a:schemeClr val="dk1"/>
                          </a:solidFill>
                          <a:latin typeface="Inter"/>
                          <a:ea typeface="Inter"/>
                          <a:cs typeface="Inter"/>
                          <a:sym typeface="Inter"/>
                        </a:rPr>
                        <a:t>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a:t>
                      </a:r>
                      <a:endParaRPr sz="1200">
                        <a:solidFill>
                          <a:schemeClr val="dk1"/>
                        </a:solidFill>
                        <a:latin typeface="Inter"/>
                        <a:ea typeface="Inter"/>
                        <a:cs typeface="Inter"/>
                        <a:sym typeface="Inter"/>
                      </a:endParaRPr>
                    </a:p>
                  </a:txBody>
                  <a:tcPr marT="91425" marB="91425" marR="91425" marL="91425"/>
                </a:tc>
              </a:tr>
              <a:tr h="924475">
                <a:tc>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Unit 3: The English Colonies</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lang="en" sz="1200">
                          <a:solidFill>
                            <a:schemeClr val="dk1"/>
                          </a:solidFill>
                          <a:latin typeface="Inter"/>
                          <a:ea typeface="Inter"/>
                          <a:cs typeface="Inter"/>
                          <a:sym typeface="Inter"/>
                        </a:rPr>
                        <a:t>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a:t>
                      </a:r>
                      <a:endParaRPr sz="1200">
                        <a:solidFill>
                          <a:schemeClr val="dk1"/>
                        </a:solidFill>
                        <a:latin typeface="Inter"/>
                        <a:ea typeface="Inter"/>
                        <a:cs typeface="Inter"/>
                        <a:sym typeface="Inter"/>
                      </a:endParaRPr>
                    </a:p>
                  </a:txBody>
                  <a:tcPr marT="91425" marB="91425" marR="91425" marL="91425"/>
                </a:tc>
              </a:tr>
              <a:tr h="924475">
                <a:tc>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Unit 4: The American Revolution</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lang="en" sz="1200">
                          <a:solidFill>
                            <a:schemeClr val="dk1"/>
                          </a:solidFill>
                          <a:latin typeface="Inter"/>
                          <a:ea typeface="Inter"/>
                          <a:cs typeface="Inter"/>
                          <a:sym typeface="Inter"/>
                        </a:rPr>
                        <a:t>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a:t>
                      </a:r>
                      <a:endParaRPr sz="1200">
                        <a:solidFill>
                          <a:schemeClr val="dk1"/>
                        </a:solidFill>
                        <a:latin typeface="Inter"/>
                        <a:ea typeface="Inter"/>
                        <a:cs typeface="Inter"/>
                        <a:sym typeface="Inter"/>
                      </a:endParaRPr>
                    </a:p>
                  </a:txBody>
                  <a:tcPr marT="91425" marB="91425" marR="91425" marL="91425"/>
                </a:tc>
              </a:tr>
              <a:tr h="924475">
                <a:tc>
                  <a:txBody>
                    <a:bodyPr/>
                    <a:lstStyle/>
                    <a:p>
                      <a:pPr indent="0" lvl="0" marL="0" rtl="0" algn="l">
                        <a:spcBef>
                          <a:spcPts val="0"/>
                        </a:spcBef>
                        <a:spcAft>
                          <a:spcPts val="0"/>
                        </a:spcAft>
                        <a:buNone/>
                      </a:pPr>
                      <a:r>
                        <a:rPr lang="en" sz="1200">
                          <a:solidFill>
                            <a:schemeClr val="dk1"/>
                          </a:solidFill>
                          <a:latin typeface="Inter"/>
                          <a:ea typeface="Inter"/>
                          <a:cs typeface="Inter"/>
                          <a:sym typeface="Inter"/>
                        </a:rPr>
                        <a:t>Unit 5: First Governments and the Constitution</a:t>
                      </a:r>
                      <a:endParaRPr sz="1200">
                        <a:solidFill>
                          <a:schemeClr val="dk1"/>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lang="en" sz="1200">
                          <a:solidFill>
                            <a:schemeClr val="dk1"/>
                          </a:solidFill>
                          <a:latin typeface="Inter"/>
                          <a:ea typeface="Inter"/>
                          <a:cs typeface="Inter"/>
                          <a:sym typeface="Inter"/>
                        </a:rPr>
                        <a:t>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a:t>
                      </a:r>
                      <a:endParaRPr sz="1200">
                        <a:solidFill>
                          <a:schemeClr val="dk1"/>
                        </a:solidFill>
                        <a:latin typeface="Inter"/>
                        <a:ea typeface="Inter"/>
                        <a:cs typeface="Inter"/>
                        <a:sym typeface="Inter"/>
                      </a:endParaRPr>
                    </a:p>
                  </a:txBody>
                  <a:tcPr marT="91425" marB="91425" marR="91425" marL="91425"/>
                </a:tc>
              </a:tr>
              <a:tr h="924475">
                <a:tc>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Conclusion (2-4 lines)</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lang="en" sz="1200">
                          <a:solidFill>
                            <a:schemeClr val="dk1"/>
                          </a:solidFill>
                          <a:latin typeface="Inter"/>
                          <a:ea typeface="Inter"/>
                          <a:cs typeface="Inter"/>
                          <a:sym typeface="Inter"/>
                        </a:rPr>
                        <a:t>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a:t>
                      </a:r>
                      <a:endParaRPr sz="1200">
                        <a:solidFill>
                          <a:schemeClr val="dk1"/>
                        </a:solidFill>
                        <a:latin typeface="Inter"/>
                        <a:ea typeface="Inter"/>
                        <a:cs typeface="Inter"/>
                        <a:sym typeface="Inter"/>
                      </a:endParaRPr>
                    </a:p>
                  </a:txBody>
                  <a:tcPr marT="91425" marB="91425" marR="91425" marL="91425"/>
                </a:tc>
              </a:tr>
            </a:tbl>
          </a:graphicData>
        </a:graphic>
      </p:graphicFrame>
      <p:sp>
        <p:nvSpPr>
          <p:cNvPr id="106" name="Google Shape;106;p25"/>
          <p:cNvSpPr txBox="1"/>
          <p:nvPr/>
        </p:nvSpPr>
        <p:spPr>
          <a:xfrm>
            <a:off x="338625" y="928213"/>
            <a:ext cx="7112400" cy="361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______________________________________  Date: ________ Class: ____________________</a:t>
            </a:r>
            <a:endParaRPr b="1" sz="1200">
              <a:solidFill>
                <a:srgbClr val="000000"/>
              </a:solidFill>
              <a:latin typeface="Inter"/>
              <a:ea typeface="Inter"/>
              <a:cs typeface="Inter"/>
              <a:sym typeface="Inte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10" name="Shape 110"/>
        <p:cNvGrpSpPr/>
        <p:nvPr/>
      </p:nvGrpSpPr>
      <p:grpSpPr>
        <a:xfrm>
          <a:off x="0" y="0"/>
          <a:ext cx="0" cy="0"/>
          <a:chOff x="0" y="0"/>
          <a:chExt cx="0" cy="0"/>
        </a:xfrm>
      </p:grpSpPr>
      <p:sp>
        <p:nvSpPr>
          <p:cNvPr id="111" name="Google Shape;111;p26"/>
          <p:cNvSpPr txBox="1"/>
          <p:nvPr/>
        </p:nvSpPr>
        <p:spPr>
          <a:xfrm>
            <a:off x="0" y="0"/>
            <a:ext cx="7772400" cy="919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700">
                <a:solidFill>
                  <a:schemeClr val="dk1"/>
                </a:solidFill>
                <a:latin typeface="Halant"/>
                <a:ea typeface="Halant"/>
                <a:cs typeface="Halant"/>
                <a:sym typeface="Halant"/>
              </a:rPr>
              <a:t>Semester 1 Assessment</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a:ea typeface="Plus Jakarta Sans"/>
                <a:cs typeface="Plus Jakarta Sans"/>
                <a:sym typeface="Plus Jakarta Sans"/>
              </a:rPr>
              <a:t>Peer Review</a:t>
            </a:r>
            <a:endParaRPr sz="2500">
              <a:solidFill>
                <a:schemeClr val="dk1"/>
              </a:solidFill>
              <a:latin typeface="Plus Jakarta Sans"/>
              <a:ea typeface="Plus Jakarta Sans"/>
              <a:cs typeface="Plus Jakarta Sans"/>
              <a:sym typeface="Plus Jakarta Sans"/>
            </a:endParaRPr>
          </a:p>
        </p:txBody>
      </p:sp>
      <p:sp>
        <p:nvSpPr>
          <p:cNvPr id="112" name="Google Shape;112;p26"/>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13" name="Google Shape;113;p26"/>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14" name="Google Shape;114;p26"/>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15" name="Google Shape;115;p26"/>
          <p:cNvPicPr preferRelativeResize="0"/>
          <p:nvPr/>
        </p:nvPicPr>
        <p:blipFill>
          <a:blip r:embed="rId4">
            <a:alphaModFix/>
          </a:blip>
          <a:stretch>
            <a:fillRect/>
          </a:stretch>
        </p:blipFill>
        <p:spPr>
          <a:xfrm>
            <a:off x="216272" y="230997"/>
            <a:ext cx="1056536" cy="438114"/>
          </a:xfrm>
          <a:prstGeom prst="rect">
            <a:avLst/>
          </a:prstGeom>
          <a:noFill/>
          <a:ln>
            <a:noFill/>
          </a:ln>
        </p:spPr>
      </p:pic>
      <p:sp>
        <p:nvSpPr>
          <p:cNvPr id="116" name="Google Shape;116;p26"/>
          <p:cNvSpPr txBox="1"/>
          <p:nvPr/>
        </p:nvSpPr>
        <p:spPr>
          <a:xfrm>
            <a:off x="477200" y="1292050"/>
            <a:ext cx="6825900" cy="8025300"/>
          </a:xfrm>
          <a:prstGeom prst="rect">
            <a:avLst/>
          </a:prstGeom>
          <a:noFill/>
          <a:ln>
            <a:noFill/>
          </a:ln>
        </p:spPr>
        <p:txBody>
          <a:bodyPr anchorCtr="0" anchor="t" bIns="119600" lIns="119600" spcFirstLastPara="1" rIns="119600" wrap="square" tIns="119600">
            <a:noAutofit/>
          </a:bodyPr>
          <a:lstStyle/>
          <a:p>
            <a:pPr indent="0" lvl="0" marL="0" rtl="0" algn="l">
              <a:spcBef>
                <a:spcPts val="0"/>
              </a:spcBef>
              <a:spcAft>
                <a:spcPts val="0"/>
              </a:spcAft>
              <a:buNone/>
            </a:pPr>
            <a:r>
              <a:rPr b="1" lang="en" sz="1200">
                <a:latin typeface="Inter"/>
                <a:ea typeface="Inter"/>
                <a:cs typeface="Inter"/>
                <a:sym typeface="Inter"/>
              </a:rPr>
              <a:t>Directions: </a:t>
            </a:r>
            <a:r>
              <a:rPr lang="en" sz="1200">
                <a:latin typeface="Inter"/>
                <a:ea typeface="Inter"/>
                <a:cs typeface="Inter"/>
                <a:sym typeface="Inter"/>
              </a:rPr>
              <a:t>Read your partner’s poem carefully at least twice. Fill out the feedback form below as honestly and respectfully as you can. Use specific examples from their poem to support your comments. After completing the review, discuss your feedback together. Use the feedback you receive to revise and improve your final poem.</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rPr b="1" lang="en" sz="1200">
                <a:latin typeface="Inter"/>
                <a:ea typeface="Inter"/>
                <a:cs typeface="Inter"/>
                <a:sym typeface="Inter"/>
              </a:rPr>
              <a:t>Tips for Giving Good Feedback: </a:t>
            </a:r>
            <a:endParaRPr sz="1200">
              <a:latin typeface="Inter"/>
              <a:ea typeface="Inter"/>
              <a:cs typeface="Inter"/>
              <a:sym typeface="Inter"/>
            </a:endParaRPr>
          </a:p>
          <a:p>
            <a:pPr indent="-304800" lvl="0" marL="457200" rtl="0" algn="l">
              <a:spcBef>
                <a:spcPts val="0"/>
              </a:spcBef>
              <a:spcAft>
                <a:spcPts val="0"/>
              </a:spcAft>
              <a:buSzPts val="1200"/>
              <a:buFont typeface="Inter"/>
              <a:buChar char="●"/>
            </a:pPr>
            <a:r>
              <a:rPr lang="en" sz="1200">
                <a:solidFill>
                  <a:schemeClr val="dk1"/>
                </a:solidFill>
                <a:latin typeface="Inter"/>
                <a:ea typeface="Inter"/>
                <a:cs typeface="Inter"/>
                <a:sym typeface="Inter"/>
              </a:rPr>
              <a:t>Be specific, not vague. ("Add more detail about the Revolutionary War" is more helpful than "make it better.")</a:t>
            </a:r>
            <a:endParaRPr sz="1200">
              <a:solidFill>
                <a:schemeClr val="dk1"/>
              </a:solidFill>
              <a:latin typeface="Inter"/>
              <a:ea typeface="Inter"/>
              <a:cs typeface="Inter"/>
              <a:sym typeface="Inter"/>
            </a:endParaRPr>
          </a:p>
          <a:p>
            <a:pPr indent="-304800" lvl="0" marL="457200" rtl="0" algn="l">
              <a:spcBef>
                <a:spcPts val="0"/>
              </a:spcBef>
              <a:spcAft>
                <a:spcPts val="0"/>
              </a:spcAft>
              <a:buSzPts val="1200"/>
              <a:buFont typeface="Inter"/>
              <a:buChar char="●"/>
            </a:pPr>
            <a:r>
              <a:rPr lang="en" sz="1200">
                <a:solidFill>
                  <a:schemeClr val="dk1"/>
                </a:solidFill>
                <a:latin typeface="Inter"/>
                <a:ea typeface="Inter"/>
                <a:cs typeface="Inter"/>
                <a:sym typeface="Inter"/>
              </a:rPr>
              <a:t>Be kind and respectful. Point out what works well as well as what could be stronger.</a:t>
            </a:r>
            <a:endParaRPr sz="1200">
              <a:solidFill>
                <a:schemeClr val="dk1"/>
              </a:solidFill>
              <a:latin typeface="Inter"/>
              <a:ea typeface="Inter"/>
              <a:cs typeface="Inter"/>
              <a:sym typeface="Inter"/>
            </a:endParaRPr>
          </a:p>
          <a:p>
            <a:pPr indent="-304800" lvl="0" marL="457200" rtl="0" algn="l">
              <a:spcBef>
                <a:spcPts val="0"/>
              </a:spcBef>
              <a:spcAft>
                <a:spcPts val="0"/>
              </a:spcAft>
              <a:buSzPts val="1200"/>
              <a:buFont typeface="Inter"/>
              <a:buChar char="●"/>
            </a:pPr>
            <a:r>
              <a:rPr lang="en" sz="1200">
                <a:solidFill>
                  <a:schemeClr val="dk1"/>
                </a:solidFill>
                <a:latin typeface="Inter"/>
                <a:ea typeface="Inter"/>
                <a:cs typeface="Inter"/>
                <a:sym typeface="Inter"/>
              </a:rPr>
              <a:t>Be constructive. Instead of saying what’s wrong, suggest how to improve it.</a:t>
            </a:r>
            <a:endParaRPr sz="1200">
              <a:solidFill>
                <a:schemeClr val="dk1"/>
              </a:solidFill>
              <a:latin typeface="Inter"/>
              <a:ea typeface="Inter"/>
              <a:cs typeface="Inter"/>
              <a:sym typeface="Inter"/>
            </a:endParaRPr>
          </a:p>
          <a:p>
            <a:pPr indent="-304800" lvl="0" marL="457200" rtl="0" algn="l">
              <a:spcBef>
                <a:spcPts val="0"/>
              </a:spcBef>
              <a:spcAft>
                <a:spcPts val="0"/>
              </a:spcAft>
              <a:buSzPts val="1200"/>
              <a:buFont typeface="Inter"/>
              <a:buChar char="●"/>
            </a:pPr>
            <a:r>
              <a:rPr lang="en" sz="1200">
                <a:solidFill>
                  <a:schemeClr val="dk1"/>
                </a:solidFill>
                <a:latin typeface="Inter"/>
                <a:ea typeface="Inter"/>
                <a:cs typeface="Inter"/>
                <a:sym typeface="Inter"/>
              </a:rPr>
              <a:t>Focus on both the history and the poetry.</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b="1" sz="1200">
              <a:solidFill>
                <a:schemeClr val="dk1"/>
              </a:solidFill>
              <a:latin typeface="Inter"/>
              <a:ea typeface="Inter"/>
              <a:cs typeface="Inter"/>
              <a:sym typeface="Inter"/>
            </a:endParaRPr>
          </a:p>
          <a:p>
            <a:pPr indent="0" lvl="0" marL="0" rtl="0" algn="l">
              <a:spcBef>
                <a:spcPts val="0"/>
              </a:spcBef>
              <a:spcAft>
                <a:spcPts val="0"/>
              </a:spcAft>
              <a:buNone/>
            </a:pPr>
            <a:r>
              <a:rPr b="1" lang="en" sz="1200">
                <a:solidFill>
                  <a:schemeClr val="dk1"/>
                </a:solidFill>
                <a:latin typeface="Inter"/>
                <a:ea typeface="Inter"/>
                <a:cs typeface="Inter"/>
                <a:sym typeface="Inter"/>
              </a:rPr>
              <a:t>What’s Working Well:</a:t>
            </a:r>
            <a:endParaRPr b="1"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What historical references were especially clear or powerful?</a:t>
            </a: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What poetic lines or phrases stood out to you?</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b="1" lang="en" sz="1200">
                <a:solidFill>
                  <a:schemeClr val="dk1"/>
                </a:solidFill>
                <a:latin typeface="Inter"/>
                <a:ea typeface="Inter"/>
                <a:cs typeface="Inter"/>
                <a:sym typeface="Inter"/>
              </a:rPr>
              <a:t>Suggestions for Improvement:</a:t>
            </a:r>
            <a:endParaRPr b="1"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Is there a historical idea that could be explained more clearly or accurately?</a:t>
            </a: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Are there any lines that are confusing or unclear?</a:t>
            </a: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b="1" lang="en" sz="1200">
                <a:solidFill>
                  <a:schemeClr val="dk1"/>
                </a:solidFill>
                <a:latin typeface="Inter"/>
                <a:ea typeface="Inter"/>
                <a:cs typeface="Inter"/>
                <a:sym typeface="Inter"/>
              </a:rPr>
              <a:t>Final Thoughts:</a:t>
            </a:r>
            <a:endParaRPr b="1"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What’s one suggestion you’d give to help this poet strengthen their message?</a:t>
            </a: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What’s one thing this poet did really well?</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b="1" sz="1200">
              <a:solidFill>
                <a:schemeClr val="dk1"/>
              </a:solidFill>
              <a:latin typeface="Inter"/>
              <a:ea typeface="Inter"/>
              <a:cs typeface="Inter"/>
              <a:sym typeface="Inter"/>
            </a:endParaRPr>
          </a:p>
        </p:txBody>
      </p:sp>
      <p:sp>
        <p:nvSpPr>
          <p:cNvPr id="117" name="Google Shape;117;p26"/>
          <p:cNvSpPr txBox="1"/>
          <p:nvPr/>
        </p:nvSpPr>
        <p:spPr>
          <a:xfrm>
            <a:off x="338625" y="928213"/>
            <a:ext cx="7112400" cy="361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latin typeface="Inter"/>
                <a:ea typeface="Inter"/>
                <a:cs typeface="Inter"/>
                <a:sym typeface="Inter"/>
              </a:rPr>
              <a:t>Peer Reviewer: </a:t>
            </a:r>
            <a:r>
              <a:rPr b="1" lang="en" sz="1200">
                <a:solidFill>
                  <a:srgbClr val="000000"/>
                </a:solidFill>
                <a:latin typeface="Inter"/>
                <a:ea typeface="Inter"/>
                <a:cs typeface="Inter"/>
                <a:sym typeface="Inter"/>
              </a:rPr>
              <a:t> ______________________________________ </a:t>
            </a:r>
            <a:endParaRPr b="1" sz="1200">
              <a:solidFill>
                <a:srgbClr val="000000"/>
              </a:solidFill>
              <a:latin typeface="Inter"/>
              <a:ea typeface="Inter"/>
              <a:cs typeface="Inter"/>
              <a:sym typeface="Inte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21" name="Shape 121"/>
        <p:cNvGrpSpPr/>
        <p:nvPr/>
      </p:nvGrpSpPr>
      <p:grpSpPr>
        <a:xfrm>
          <a:off x="0" y="0"/>
          <a:ext cx="0" cy="0"/>
          <a:chOff x="0" y="0"/>
          <a:chExt cx="0" cy="0"/>
        </a:xfrm>
      </p:grpSpPr>
      <p:pic>
        <p:nvPicPr>
          <p:cNvPr id="122" name="Google Shape;122;p27"/>
          <p:cNvPicPr preferRelativeResize="0"/>
          <p:nvPr/>
        </p:nvPicPr>
        <p:blipFill>
          <a:blip r:embed="rId3">
            <a:alphaModFix/>
          </a:blip>
          <a:stretch>
            <a:fillRect/>
          </a:stretch>
        </p:blipFill>
        <p:spPr>
          <a:xfrm>
            <a:off x="381544" y="9389196"/>
            <a:ext cx="431174" cy="431174"/>
          </a:xfrm>
          <a:prstGeom prst="rect">
            <a:avLst/>
          </a:prstGeom>
          <a:noFill/>
          <a:ln>
            <a:noFill/>
          </a:ln>
        </p:spPr>
      </p:pic>
      <p:sp>
        <p:nvSpPr>
          <p:cNvPr id="123" name="Google Shape;123;p27"/>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24" name="Google Shape;124;p27"/>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25" name="Google Shape;125;p27"/>
          <p:cNvSpPr txBox="1"/>
          <p:nvPr/>
        </p:nvSpPr>
        <p:spPr>
          <a:xfrm>
            <a:off x="455300" y="3028400"/>
            <a:ext cx="6861900" cy="3693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200">
                <a:solidFill>
                  <a:schemeClr val="dk1"/>
                </a:solidFill>
                <a:latin typeface="Halant"/>
                <a:ea typeface="Halant"/>
                <a:cs typeface="Halant"/>
                <a:sym typeface="Halant"/>
              </a:rPr>
              <a:t>Directions: </a:t>
            </a:r>
            <a:r>
              <a:rPr lang="en" sz="1200">
                <a:solidFill>
                  <a:schemeClr val="dk1"/>
                </a:solidFill>
                <a:latin typeface="Halant"/>
                <a:ea typeface="Halant"/>
                <a:cs typeface="Halant"/>
                <a:sym typeface="Halant"/>
              </a:rPr>
              <a:t>Respond to the reflection prompts below.</a:t>
            </a:r>
            <a:endParaRPr b="1" sz="1300">
              <a:solidFill>
                <a:schemeClr val="accent1"/>
              </a:solidFill>
              <a:latin typeface="Inter"/>
              <a:ea typeface="Inter"/>
              <a:cs typeface="Inter"/>
              <a:sym typeface="Inter"/>
            </a:endParaRPr>
          </a:p>
        </p:txBody>
      </p:sp>
      <p:sp>
        <p:nvSpPr>
          <p:cNvPr id="126" name="Google Shape;126;p27"/>
          <p:cNvSpPr txBox="1"/>
          <p:nvPr/>
        </p:nvSpPr>
        <p:spPr>
          <a:xfrm>
            <a:off x="731000" y="1807350"/>
            <a:ext cx="6310500" cy="1149000"/>
          </a:xfrm>
          <a:prstGeom prst="rect">
            <a:avLst/>
          </a:prstGeom>
          <a:noFill/>
          <a:ln cap="flat" cmpd="sng" w="9525">
            <a:solidFill>
              <a:srgbClr val="B7B7B7"/>
            </a:solidFill>
            <a:prstDash val="solid"/>
            <a:round/>
            <a:headEnd len="sm" w="sm" type="none"/>
            <a:tailEnd len="sm" w="sm" type="none"/>
          </a:ln>
        </p:spPr>
        <p:txBody>
          <a:bodyPr anchorCtr="0" anchor="ctr" bIns="116050" lIns="116050" spcFirstLastPara="1" rIns="116050" wrap="square" tIns="116050">
            <a:noAutofit/>
          </a:bodyPr>
          <a:lstStyle/>
          <a:p>
            <a:pPr indent="0" lvl="0" marL="0" rtl="0" algn="ctr">
              <a:spcBef>
                <a:spcPts val="0"/>
              </a:spcBef>
              <a:spcAft>
                <a:spcPts val="0"/>
              </a:spcAft>
              <a:buClr>
                <a:schemeClr val="dk1"/>
              </a:buClr>
              <a:buSzPts val="1100"/>
              <a:buFont typeface="Arial"/>
              <a:buNone/>
            </a:pPr>
            <a:r>
              <a:rPr b="1" lang="en" sz="1800">
                <a:solidFill>
                  <a:schemeClr val="dk1"/>
                </a:solidFill>
                <a:latin typeface="Halant"/>
                <a:ea typeface="Halant"/>
                <a:cs typeface="Halant"/>
                <a:sym typeface="Halant"/>
              </a:rPr>
              <a:t>Supporting Question</a:t>
            </a:r>
            <a:endParaRPr b="1" sz="1800">
              <a:solidFill>
                <a:schemeClr val="dk1"/>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i="1" lang="en" sz="1700">
                <a:solidFill>
                  <a:schemeClr val="dk1"/>
                </a:solidFill>
                <a:latin typeface="Inter"/>
                <a:ea typeface="Inter"/>
                <a:cs typeface="Inter"/>
                <a:sym typeface="Inter"/>
              </a:rPr>
              <a:t>In what ways did different people and events contribute to building the foundations of the United States?</a:t>
            </a:r>
            <a:endParaRPr b="1" i="1" sz="1700">
              <a:solidFill>
                <a:schemeClr val="dk1"/>
              </a:solidFill>
              <a:latin typeface="Inter"/>
              <a:ea typeface="Inter"/>
              <a:cs typeface="Inter"/>
              <a:sym typeface="Inter"/>
            </a:endParaRPr>
          </a:p>
        </p:txBody>
      </p:sp>
      <p:sp>
        <p:nvSpPr>
          <p:cNvPr id="127" name="Google Shape;127;p27"/>
          <p:cNvSpPr txBox="1"/>
          <p:nvPr/>
        </p:nvSpPr>
        <p:spPr>
          <a:xfrm>
            <a:off x="219350" y="1320950"/>
            <a:ext cx="7333800" cy="3693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b="1" lang="en" sz="1200">
                <a:solidFill>
                  <a:srgbClr val="000000"/>
                </a:solidFill>
                <a:latin typeface="Inter"/>
                <a:ea typeface="Inter"/>
                <a:cs typeface="Inter"/>
                <a:sym typeface="Inter"/>
              </a:rPr>
              <a:t>Name: ______________________________________________   Date: ________	   Class: ____________________</a:t>
            </a:r>
            <a:endParaRPr/>
          </a:p>
        </p:txBody>
      </p:sp>
      <p:sp>
        <p:nvSpPr>
          <p:cNvPr id="128" name="Google Shape;128;p27"/>
          <p:cNvSpPr txBox="1"/>
          <p:nvPr/>
        </p:nvSpPr>
        <p:spPr>
          <a:xfrm>
            <a:off x="0" y="0"/>
            <a:ext cx="7772400" cy="1149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500">
              <a:solidFill>
                <a:schemeClr val="dk1"/>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1600">
                <a:solidFill>
                  <a:schemeClr val="dk1"/>
                </a:solidFill>
                <a:latin typeface="Halant"/>
                <a:ea typeface="Halant"/>
                <a:cs typeface="Halant"/>
                <a:sym typeface="Halant"/>
              </a:rPr>
              <a:t> Unit 5: First Governments &amp; the Constitution</a:t>
            </a:r>
            <a:endParaRPr sz="1600">
              <a:solidFill>
                <a:schemeClr val="dk1"/>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2400">
                <a:solidFill>
                  <a:schemeClr val="dk1"/>
                </a:solidFill>
                <a:latin typeface="Plus Jakarta Sans Medium"/>
                <a:ea typeface="Plus Jakarta Sans Medium"/>
                <a:cs typeface="Plus Jakarta Sans Medium"/>
                <a:sym typeface="Plus Jakarta Sans Medium"/>
              </a:rPr>
              <a:t>Exit Ticket - Lesson 15</a:t>
            </a:r>
            <a:endParaRPr>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1700">
              <a:solidFill>
                <a:schemeClr val="dk1"/>
              </a:solidFill>
              <a:latin typeface="Halant"/>
              <a:ea typeface="Halant"/>
              <a:cs typeface="Halant"/>
              <a:sym typeface="Halant"/>
            </a:endParaRPr>
          </a:p>
        </p:txBody>
      </p:sp>
      <p:pic>
        <p:nvPicPr>
          <p:cNvPr id="129" name="Google Shape;129;p27"/>
          <p:cNvPicPr preferRelativeResize="0"/>
          <p:nvPr/>
        </p:nvPicPr>
        <p:blipFill>
          <a:blip r:embed="rId4">
            <a:alphaModFix/>
          </a:blip>
          <a:stretch>
            <a:fillRect/>
          </a:stretch>
        </p:blipFill>
        <p:spPr>
          <a:xfrm>
            <a:off x="216272" y="230997"/>
            <a:ext cx="1056536" cy="438114"/>
          </a:xfrm>
          <a:prstGeom prst="rect">
            <a:avLst/>
          </a:prstGeom>
          <a:noFill/>
          <a:ln>
            <a:noFill/>
          </a:ln>
        </p:spPr>
      </p:pic>
      <p:sp>
        <p:nvSpPr>
          <p:cNvPr id="130" name="Google Shape;130;p27"/>
          <p:cNvSpPr txBox="1"/>
          <p:nvPr/>
        </p:nvSpPr>
        <p:spPr>
          <a:xfrm>
            <a:off x="455300" y="3462300"/>
            <a:ext cx="3302400" cy="2686200"/>
          </a:xfrm>
          <a:prstGeom prst="rect">
            <a:avLst/>
          </a:prstGeom>
          <a:noFill/>
          <a:ln cap="flat" cmpd="sng" w="9525">
            <a:solidFill>
              <a:srgbClr val="6484F3"/>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b="1" lang="en" sz="1200">
                <a:latin typeface="Inter"/>
                <a:ea typeface="Inter"/>
                <a:cs typeface="Inter"/>
                <a:sym typeface="Inter"/>
              </a:rPr>
              <a:t>What is something you learned that changed the way you think about the past or the present?</a:t>
            </a:r>
            <a:endParaRPr b="1" sz="1200">
              <a:solidFill>
                <a:srgbClr val="000000"/>
              </a:solidFill>
              <a:latin typeface="Inter"/>
              <a:ea typeface="Inter"/>
              <a:cs typeface="Inter"/>
              <a:sym typeface="Inter"/>
            </a:endParaRPr>
          </a:p>
        </p:txBody>
      </p:sp>
      <p:sp>
        <p:nvSpPr>
          <p:cNvPr id="131" name="Google Shape;131;p27"/>
          <p:cNvSpPr txBox="1"/>
          <p:nvPr/>
        </p:nvSpPr>
        <p:spPr>
          <a:xfrm>
            <a:off x="4014800" y="3462300"/>
            <a:ext cx="3302400" cy="2686200"/>
          </a:xfrm>
          <a:prstGeom prst="rect">
            <a:avLst/>
          </a:prstGeom>
          <a:noFill/>
          <a:ln cap="flat" cmpd="sng" w="9525">
            <a:solidFill>
              <a:srgbClr val="F1AF4B"/>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b="1" lang="en" sz="1200">
                <a:latin typeface="Inter"/>
                <a:ea typeface="Inter"/>
                <a:cs typeface="Inter"/>
                <a:sym typeface="Inter"/>
              </a:rPr>
              <a:t>Which unit interested you the most? Why?</a:t>
            </a:r>
            <a:endParaRPr b="1" sz="1200">
              <a:solidFill>
                <a:srgbClr val="000000"/>
              </a:solidFill>
              <a:latin typeface="Inter"/>
              <a:ea typeface="Inter"/>
              <a:cs typeface="Inter"/>
              <a:sym typeface="Inter"/>
            </a:endParaRPr>
          </a:p>
        </p:txBody>
      </p:sp>
      <p:sp>
        <p:nvSpPr>
          <p:cNvPr id="132" name="Google Shape;132;p27"/>
          <p:cNvSpPr txBox="1"/>
          <p:nvPr/>
        </p:nvSpPr>
        <p:spPr>
          <a:xfrm>
            <a:off x="455300" y="6434100"/>
            <a:ext cx="3302400" cy="2686200"/>
          </a:xfrm>
          <a:prstGeom prst="rect">
            <a:avLst/>
          </a:prstGeom>
          <a:noFill/>
          <a:ln cap="flat" cmpd="sng" w="9525">
            <a:solidFill>
              <a:srgbClr val="38E0A4"/>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b="1" lang="en" sz="1200">
                <a:latin typeface="Inter"/>
                <a:ea typeface="Inter"/>
                <a:cs typeface="Inter"/>
                <a:sym typeface="Inter"/>
              </a:rPr>
              <a:t>What types of lesson activities were the most helpful for your learning experience?</a:t>
            </a:r>
            <a:endParaRPr b="1" sz="1200">
              <a:solidFill>
                <a:srgbClr val="000000"/>
              </a:solidFill>
              <a:latin typeface="Inter"/>
              <a:ea typeface="Inter"/>
              <a:cs typeface="Inter"/>
              <a:sym typeface="Inter"/>
            </a:endParaRPr>
          </a:p>
        </p:txBody>
      </p:sp>
      <p:sp>
        <p:nvSpPr>
          <p:cNvPr id="133" name="Google Shape;133;p27"/>
          <p:cNvSpPr txBox="1"/>
          <p:nvPr/>
        </p:nvSpPr>
        <p:spPr>
          <a:xfrm>
            <a:off x="4014800" y="6434100"/>
            <a:ext cx="3302400" cy="2686200"/>
          </a:xfrm>
          <a:prstGeom prst="rect">
            <a:avLst/>
          </a:prstGeom>
          <a:noFill/>
          <a:ln cap="flat" cmpd="sng" w="9525">
            <a:solidFill>
              <a:srgbClr val="E95C3D"/>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b="1" lang="en" sz="1200">
                <a:latin typeface="Inter"/>
                <a:ea typeface="Inter"/>
                <a:cs typeface="Inter"/>
                <a:sym typeface="Inter"/>
              </a:rPr>
              <a:t>Thinking ahead to next semester, what topics or themes are you looking forward to exploring more?</a:t>
            </a:r>
            <a:endParaRPr b="1" sz="1200">
              <a:solidFill>
                <a:srgbClr val="000000"/>
              </a:solidFill>
              <a:latin typeface="Inter"/>
              <a:ea typeface="Inter"/>
              <a:cs typeface="Inter"/>
              <a:sym typeface="Inter"/>
            </a:endParaRPr>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